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Mono"/>
      <p:regular r:id="rId19"/>
      <p:bold r:id="rId20"/>
      <p:italic r:id="rId21"/>
      <p:boldItalic r:id="rId22"/>
    </p:embeddedFont>
    <p:embeddedFont>
      <p:font typeface="Nunito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BEB5CBE-E8C4-4ABD-B87E-E63ADC39B4B6}">
  <a:tblStyle styleId="{5BEB5CBE-E8C4-4ABD-B87E-E63ADC39B4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bold.fntdata"/><Relationship Id="rId22" Type="http://schemas.openxmlformats.org/officeDocument/2006/relationships/font" Target="fonts/RobotoMono-boldItalic.fntdata"/><Relationship Id="rId21" Type="http://schemas.openxmlformats.org/officeDocument/2006/relationships/font" Target="fonts/RobotoMono-italic.fntdata"/><Relationship Id="rId24" Type="http://schemas.openxmlformats.org/officeDocument/2006/relationships/font" Target="fonts/NunitoSans-bold.fntdata"/><Relationship Id="rId23" Type="http://schemas.openxmlformats.org/officeDocument/2006/relationships/font" Target="fonts/Nunito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Sans-boldItalic.fntdata"/><Relationship Id="rId25" Type="http://schemas.openxmlformats.org/officeDocument/2006/relationships/font" Target="fonts/Nunito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Mon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56781fa9e_4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56781fa9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a90ee5d18_0_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a90ee5d1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a90ee5d18_0_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a90ee5d1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a90ee5d18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a90ee5d1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a90ee5d18_0_8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a90ee5d18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850c66ed0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850c66ed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850c66ed0_0_1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850c66ed0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50c66ed0_0_3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50c66ed0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850c66ed0_0_3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850c66ed0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a90ee5d18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a90ee5d1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a90ee5d18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a90ee5d1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a90ee5d18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a90ee5d1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a90ee5d18_0_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a90ee5d1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Pair">
  <p:cSld name="TITLE_AND_BODY_2_1">
    <p:bg>
      <p:bgPr>
        <a:solidFill>
          <a:srgbClr val="6093C5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80" name="Google Shape;8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1"/>
          <p:cNvSpPr txBox="1"/>
          <p:nvPr/>
        </p:nvSpPr>
        <p:spPr>
          <a:xfrm>
            <a:off x="234450" y="1051100"/>
            <a:ext cx="20463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Pair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83" name="Google Shape;83;p11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" name="Google Shape;84;p11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1"/>
          <p:cNvSpPr/>
          <p:nvPr/>
        </p:nvSpPr>
        <p:spPr>
          <a:xfrm>
            <a:off x="1349061" y="1162316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1"/>
          <p:cNvPicPr preferRelativeResize="0"/>
          <p:nvPr/>
        </p:nvPicPr>
        <p:blipFill rotWithShape="1">
          <a:blip r:embed="rId3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1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8" name="Google Shape;88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Information">
  <p:cSld name="TITLE_AND_BODY_2_1_1">
    <p:bg>
      <p:bgPr>
        <a:solidFill>
          <a:srgbClr val="6093C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92" name="Google Shape;9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2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6" name="Google Shape;96;p12"/>
          <p:cNvPicPr preferRelativeResize="0"/>
          <p:nvPr/>
        </p:nvPicPr>
        <p:blipFill rotWithShape="1">
          <a:blip r:embed="rId3">
            <a:alphaModFix/>
          </a:blip>
          <a:srcRect b="5413" l="0" r="0" t="5404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with intro text">
  <p:cSld name="TITLE_AND_BODY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13"/>
          <p:cNvSpPr txBox="1"/>
          <p:nvPr>
            <p:ph idx="2" type="body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 with intro text">
  <p:cSld name="TITLE_AND_BODY_1_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09" name="Google Shape;109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14"/>
          <p:cNvSpPr txBox="1"/>
          <p:nvPr>
            <p:ph idx="2" type="body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11" name="Google Shape;111;p14"/>
          <p:cNvSpPr txBox="1"/>
          <p:nvPr>
            <p:ph idx="3" type="body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left">
  <p:cSld name="TITLE_AND_BODY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16" name="Google Shape;11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half">
  <p:cSld name="TITLE_AND_BODY_1_1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/>
          <p:cNvSpPr txBox="1"/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22" name="Google Shape;122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29" name="Google Shape;129;p17"/>
          <p:cNvSpPr txBox="1"/>
          <p:nvPr>
            <p:ph idx="2" type="body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8" name="Google Shape;138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1">
  <p:cSld name="TITLE_2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40335" y="0"/>
            <a:ext cx="46036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  <a:defRPr sz="18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5400000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i="1" sz="2400"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5" name="Google Shape;35;p6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dvanced: Title + 1 column">
  <p:cSld name="TITLE_AND_BODY_4">
    <p:bg>
      <p:bgPr>
        <a:solidFill>
          <a:schemeClr val="accent2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mo">
  <p:cSld name="TITLE_AND_BODY_3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9"/>
          <p:cNvGrpSpPr/>
          <p:nvPr/>
        </p:nvGrpSpPr>
        <p:grpSpPr>
          <a:xfrm>
            <a:off x="234447" y="4229998"/>
            <a:ext cx="304009" cy="326513"/>
            <a:chOff x="616425" y="2329600"/>
            <a:chExt cx="361700" cy="388475"/>
          </a:xfrm>
        </p:grpSpPr>
        <p:sp>
          <p:nvSpPr>
            <p:cNvPr id="56" name="Google Shape;56;p9"/>
            <p:cNvSpPr/>
            <p:nvPr/>
          </p:nvSpPr>
          <p:spPr>
            <a:xfrm>
              <a:off x="616425" y="2329600"/>
              <a:ext cx="361700" cy="388475"/>
            </a:xfrm>
            <a:custGeom>
              <a:rect b="b" l="l" r="r" t="t"/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9"/>
            <p:cNvSpPr/>
            <p:nvPr/>
          </p:nvSpPr>
          <p:spPr>
            <a:xfrm>
              <a:off x="704725" y="2545750"/>
              <a:ext cx="185125" cy="25"/>
            </a:xfrm>
            <a:custGeom>
              <a:rect b="b" l="l" r="r" t="t"/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9"/>
            <p:cNvSpPr/>
            <p:nvPr/>
          </p:nvSpPr>
          <p:spPr>
            <a:xfrm>
              <a:off x="811875" y="2626125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>
              <a:off x="751000" y="2568275"/>
              <a:ext cx="54200" cy="53600"/>
            </a:xfrm>
            <a:custGeom>
              <a:rect b="b" l="l" r="r" t="t"/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9"/>
            <p:cNvSpPr/>
            <p:nvPr/>
          </p:nvSpPr>
          <p:spPr>
            <a:xfrm>
              <a:off x="769875" y="2662650"/>
              <a:ext cx="23775" cy="23775"/>
            </a:xfrm>
            <a:custGeom>
              <a:rect b="b" l="l" r="r" t="t"/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9"/>
            <p:cNvSpPr/>
            <p:nvPr/>
          </p:nvSpPr>
          <p:spPr>
            <a:xfrm>
              <a:off x="799700" y="2503125"/>
              <a:ext cx="24375" cy="23775"/>
            </a:xfrm>
            <a:custGeom>
              <a:rect b="b" l="l" r="r" t="t"/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9"/>
            <p:cNvSpPr/>
            <p:nvPr/>
          </p:nvSpPr>
          <p:spPr>
            <a:xfrm>
              <a:off x="766825" y="2388050"/>
              <a:ext cx="60925" cy="25"/>
            </a:xfrm>
            <a:custGeom>
              <a:rect b="b" l="l" r="r" t="t"/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9"/>
            <p:cNvSpPr/>
            <p:nvPr/>
          </p:nvSpPr>
          <p:spPr>
            <a:xfrm>
              <a:off x="769875" y="2456250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9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Think">
  <p:cSld name="TITLE_AND_BODY_2">
    <p:bg>
      <p:bgPr>
        <a:solidFill>
          <a:srgbClr val="6093C5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0"/>
          <p:cNvPicPr preferRelativeResize="0"/>
          <p:nvPr/>
        </p:nvPicPr>
        <p:blipFill rotWithShape="1">
          <a:blip r:embed="rId2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69" name="Google Shape;6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0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0"/>
          <p:cNvSpPr txBox="1"/>
          <p:nvPr/>
        </p:nvSpPr>
        <p:spPr>
          <a:xfrm>
            <a:off x="234450" y="1051100"/>
            <a:ext cx="20463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Think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73" name="Google Shape;73;p10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0"/>
          <p:cNvSpPr txBox="1"/>
          <p:nvPr>
            <p:ph type="title"/>
          </p:nvPr>
        </p:nvSpPr>
        <p:spPr>
          <a:xfrm>
            <a:off x="269575" y="1700200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5" name="Google Shape;75;p1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0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4xG2aJa6UyY" TargetMode="External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4xG2aJa6UyY" TargetMode="External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ctrTitle"/>
          </p:nvPr>
        </p:nvSpPr>
        <p:spPr>
          <a:xfrm>
            <a:off x="468925" y="2387250"/>
            <a:ext cx="37284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CSE 163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Images + Machine Learning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Hunter Schafer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8150" y="2550950"/>
            <a:ext cx="329975" cy="32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MNIST</a:t>
            </a:r>
            <a:endParaRPr/>
          </a:p>
        </p:txBody>
      </p:sp>
      <p:sp>
        <p:nvSpPr>
          <p:cNvPr id="236" name="Google Shape;236;p3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MNIST is a dataset of handwritten digits and their labels</a:t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Very popular starter project with images and ML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Lots of hyper-parameters to specify in the model! </a:t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Learning Rate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Number of hidden layers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Number of hidden nodes</a:t>
            </a:r>
            <a:endParaRPr/>
          </a:p>
        </p:txBody>
      </p:sp>
      <p:sp>
        <p:nvSpPr>
          <p:cNvPr id="237" name="Google Shape;237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" name="Google Shape;238;p30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Colab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190500" y="575500"/>
            <a:ext cx="20901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Unsupervised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</a:t>
            </a:r>
            <a:endParaRPr/>
          </a:p>
        </p:txBody>
      </p:sp>
      <p:sp>
        <p:nvSpPr>
          <p:cNvPr id="244" name="Google Shape;244;p3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 far, we have seen </a:t>
            </a:r>
            <a:r>
              <a:rPr b="1" lang="en"/>
              <a:t>supervised </a:t>
            </a:r>
            <a:r>
              <a:rPr lang="en"/>
              <a:t>machine learning, where we have to explicitly shown the algorithm the labels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Unsupervised </a:t>
            </a:r>
            <a:r>
              <a:rPr lang="en"/>
              <a:t>machine learning lets the algorithm try to learn trends on its own without providing explicit labels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Examples</a:t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Clustering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Outlier detection</a:t>
            </a:r>
            <a:endParaRPr/>
          </a:p>
        </p:txBody>
      </p:sp>
      <p:sp>
        <p:nvSpPr>
          <p:cNvPr id="245" name="Google Shape;245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br>
              <a:rPr lang="en"/>
            </a:br>
            <a:br>
              <a:rPr lang="en"/>
            </a:br>
            <a:r>
              <a:rPr lang="en"/>
              <a:t>(k-means)</a:t>
            </a:r>
            <a:endParaRPr/>
          </a:p>
        </p:txBody>
      </p:sp>
      <p:sp>
        <p:nvSpPr>
          <p:cNvPr id="251" name="Google Shape;251;p3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3" name="Google Shape;2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2725" y="398325"/>
            <a:ext cx="4572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Blob Detection</a:t>
            </a:r>
            <a:endParaRPr/>
          </a:p>
        </p:txBody>
      </p:sp>
      <p:sp>
        <p:nvSpPr>
          <p:cNvPr id="259" name="Google Shape;259;p3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Library: scikit-image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Blob Detection</a:t>
            </a:r>
            <a:endParaRPr/>
          </a:p>
        </p:txBody>
      </p:sp>
      <p:sp>
        <p:nvSpPr>
          <p:cNvPr id="260" name="Google Shape;260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33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Colab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Images</a:t>
            </a:r>
            <a:endParaRPr/>
          </a:p>
        </p:txBody>
      </p:sp>
      <p:sp>
        <p:nvSpPr>
          <p:cNvPr id="157" name="Google Shape;157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331310"/>
            <a:ext cx="5596200" cy="2780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7069" y="3167025"/>
            <a:ext cx="1996900" cy="185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</a:t>
            </a:r>
            <a:endParaRPr/>
          </a:p>
        </p:txBody>
      </p:sp>
      <p:sp>
        <p:nvSpPr>
          <p:cNvPr id="165" name="Google Shape;165;p2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wanting to use “local” information, we need to use a sliding window approach (i.e. a </a:t>
            </a:r>
            <a:r>
              <a:rPr b="1" lang="en"/>
              <a:t>convolution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Move the sliding window across the image, and compute the sum of the element wise product of the window (kernel) and image</a:t>
            </a:r>
            <a:endParaRPr/>
          </a:p>
        </p:txBody>
      </p:sp>
      <p:sp>
        <p:nvSpPr>
          <p:cNvPr id="166" name="Google Shape;166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67" name="Google Shape;167;p23"/>
          <p:cNvGraphicFramePr/>
          <p:nvPr/>
        </p:nvGraphicFramePr>
        <p:xfrm>
          <a:off x="3090625" y="2788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{5BEB5CBE-E8C4-4ABD-B87E-E63ADC39B4B6}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</a:tblGrid>
              <a:tr h="38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</a:tr>
              <a:tr h="38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</a:tr>
              <a:tr h="38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</a:tr>
              <a:tr h="38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</a:tr>
              <a:tr h="38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68" name="Google Shape;168;p23"/>
          <p:cNvSpPr txBox="1"/>
          <p:nvPr/>
        </p:nvSpPr>
        <p:spPr>
          <a:xfrm>
            <a:off x="3090525" y="2360275"/>
            <a:ext cx="191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Image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graphicFrame>
        <p:nvGraphicFramePr>
          <p:cNvPr id="169" name="Google Shape;169;p23"/>
          <p:cNvGraphicFramePr/>
          <p:nvPr/>
        </p:nvGraphicFramePr>
        <p:xfrm>
          <a:off x="6035400" y="3193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{5BEB5CBE-E8C4-4ABD-B87E-E63ADC39B4B6}</a:tableStyleId>
              </a:tblPr>
              <a:tblGrid>
                <a:gridCol w="384050"/>
                <a:gridCol w="384050"/>
                <a:gridCol w="384050"/>
              </a:tblGrid>
              <a:tr h="384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</a:tr>
              <a:tr h="384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</a:tr>
              <a:tr h="384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0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70" name="Google Shape;170;p23"/>
          <p:cNvSpPr txBox="1"/>
          <p:nvPr/>
        </p:nvSpPr>
        <p:spPr>
          <a:xfrm>
            <a:off x="6035400" y="2788225"/>
            <a:ext cx="1152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Kernel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What is the result of applying a convolution using this kernel on this image?</a:t>
            </a:r>
            <a:endParaRPr b="1"/>
          </a:p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24"/>
          <p:cNvSpPr txBox="1"/>
          <p:nvPr>
            <p:ph type="title"/>
          </p:nvPr>
        </p:nvSpPr>
        <p:spPr>
          <a:xfrm>
            <a:off x="269575" y="1700200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minute</a:t>
            </a:r>
            <a:endParaRPr/>
          </a:p>
        </p:txBody>
      </p:sp>
      <p:graphicFrame>
        <p:nvGraphicFramePr>
          <p:cNvPr id="178" name="Google Shape;178;p24"/>
          <p:cNvGraphicFramePr/>
          <p:nvPr/>
        </p:nvGraphicFramePr>
        <p:xfrm>
          <a:off x="3290475" y="1939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{5BEB5CBE-E8C4-4ABD-B87E-E63ADC39B4B6}</a:tableStyleId>
              </a:tblPr>
              <a:tblGrid>
                <a:gridCol w="384050"/>
                <a:gridCol w="384050"/>
                <a:gridCol w="3840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6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7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8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9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9" name="Google Shape;179;p24"/>
          <p:cNvSpPr txBox="1"/>
          <p:nvPr/>
        </p:nvSpPr>
        <p:spPr>
          <a:xfrm>
            <a:off x="3290550" y="1357625"/>
            <a:ext cx="1152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Image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graphicFrame>
        <p:nvGraphicFramePr>
          <p:cNvPr id="180" name="Google Shape;180;p24"/>
          <p:cNvGraphicFramePr/>
          <p:nvPr/>
        </p:nvGraphicFramePr>
        <p:xfrm>
          <a:off x="5143500" y="1939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{5BEB5CBE-E8C4-4ABD-B87E-E63ADC39B4B6}</a:tableStyleId>
              </a:tblPr>
              <a:tblGrid>
                <a:gridCol w="384050"/>
                <a:gridCol w="3840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1" name="Google Shape;181;p24"/>
          <p:cNvSpPr txBox="1"/>
          <p:nvPr/>
        </p:nvSpPr>
        <p:spPr>
          <a:xfrm>
            <a:off x="5143500" y="1357625"/>
            <a:ext cx="768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Kernel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descr="This timer counts down silently until it reaches 0:00, then a police siren sounds to alert you that time is up." id="182" name="Google Shape;182;p24" title="2 Minute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3950" y="3682697"/>
            <a:ext cx="1422875" cy="1067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What is the result of applying a convolution using this kernel on this image?</a:t>
            </a:r>
            <a:endParaRPr b="1"/>
          </a:p>
        </p:txBody>
      </p:sp>
      <p:sp>
        <p:nvSpPr>
          <p:cNvPr id="188" name="Google Shape;188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25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1.5 minutes</a:t>
            </a:r>
            <a:endParaRPr/>
          </a:p>
        </p:txBody>
      </p:sp>
      <p:graphicFrame>
        <p:nvGraphicFramePr>
          <p:cNvPr id="190" name="Google Shape;190;p25"/>
          <p:cNvGraphicFramePr/>
          <p:nvPr/>
        </p:nvGraphicFramePr>
        <p:xfrm>
          <a:off x="3290475" y="1939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{5BEB5CBE-E8C4-4ABD-B87E-E63ADC39B4B6}</a:tableStyleId>
              </a:tblPr>
              <a:tblGrid>
                <a:gridCol w="384050"/>
                <a:gridCol w="384050"/>
                <a:gridCol w="3840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6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7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8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9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1" name="Google Shape;191;p25"/>
          <p:cNvSpPr txBox="1"/>
          <p:nvPr/>
        </p:nvSpPr>
        <p:spPr>
          <a:xfrm>
            <a:off x="3290550" y="1357625"/>
            <a:ext cx="1152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Image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2" name="Google Shape;192;p25"/>
          <p:cNvSpPr txBox="1"/>
          <p:nvPr/>
        </p:nvSpPr>
        <p:spPr>
          <a:xfrm>
            <a:off x="5143500" y="1357625"/>
            <a:ext cx="768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Kernel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descr="This timer counts down silently until it reaches 0:00, then a police siren sounds to alert you that time is up." id="193" name="Google Shape;193;p25" title="2 Minute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3950" y="3682697"/>
            <a:ext cx="1422875" cy="106715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4" name="Google Shape;194;p25"/>
          <p:cNvGraphicFramePr/>
          <p:nvPr/>
        </p:nvGraphicFramePr>
        <p:xfrm>
          <a:off x="5143500" y="1939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{5BEB5CBE-E8C4-4ABD-B87E-E63ADC39B4B6}</a:tableStyleId>
              </a:tblPr>
              <a:tblGrid>
                <a:gridCol w="384050"/>
                <a:gridCol w="3840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200" name="Google Shape;200;p2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Remember back to the land of machine learning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have some data which we map to </a:t>
            </a:r>
            <a:r>
              <a:rPr b="1" lang="en"/>
              <a:t>features</a:t>
            </a:r>
            <a:r>
              <a:rPr lang="en"/>
              <a:t> and </a:t>
            </a:r>
            <a:r>
              <a:rPr b="1" lang="en"/>
              <a:t>labels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use a machine learning </a:t>
            </a:r>
            <a:r>
              <a:rPr b="1" lang="en"/>
              <a:t>algorithm</a:t>
            </a:r>
            <a:r>
              <a:rPr lang="en"/>
              <a:t> to train a </a:t>
            </a:r>
            <a:r>
              <a:rPr b="1" lang="en"/>
              <a:t>model</a:t>
            </a:r>
            <a:r>
              <a:rPr lang="en"/>
              <a:t> on that data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major goal of machine learning is to produce a model that is accurate on future data.</a:t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why we need that test set to help us validate our model</a:t>
            </a:r>
            <a:endParaRPr/>
          </a:p>
        </p:txBody>
      </p:sp>
      <p:sp>
        <p:nvSpPr>
          <p:cNvPr id="201" name="Google Shape;201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+ Images</a:t>
            </a:r>
            <a:endParaRPr/>
          </a:p>
        </p:txBody>
      </p:sp>
      <p:sp>
        <p:nvSpPr>
          <p:cNvPr id="207" name="Google Shape;207;p2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we do machine learning on images? </a:t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Simplest: Unroll the image into a vector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Complex: Use other tools to extract features from the images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09" name="Google Shape;209;p27"/>
          <p:cNvGraphicFramePr/>
          <p:nvPr/>
        </p:nvGraphicFramePr>
        <p:xfrm>
          <a:off x="3732050" y="264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{5BEB5CBE-E8C4-4ABD-B87E-E63ADC39B4B6}</a:tableStyleId>
              </a:tblPr>
              <a:tblGrid>
                <a:gridCol w="384050"/>
                <a:gridCol w="384050"/>
                <a:gridCol w="3840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10" name="Google Shape;210;p27"/>
          <p:cNvGraphicFramePr/>
          <p:nvPr/>
        </p:nvGraphicFramePr>
        <p:xfrm>
          <a:off x="7024100" y="1687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{5BEB5CBE-E8C4-4ABD-B87E-E63ADC39B4B6}</a:tableStyleId>
              </a:tblPr>
              <a:tblGrid>
                <a:gridCol w="1143000"/>
              </a:tblGrid>
              <a:tr h="32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70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80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22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90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1" name="Google Shape;211;p27"/>
          <p:cNvSpPr txBox="1"/>
          <p:nvPr/>
        </p:nvSpPr>
        <p:spPr>
          <a:xfrm>
            <a:off x="3732000" y="2204425"/>
            <a:ext cx="11523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Raw Image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12" name="Google Shape;212;p27"/>
          <p:cNvSpPr txBox="1"/>
          <p:nvPr/>
        </p:nvSpPr>
        <p:spPr>
          <a:xfrm>
            <a:off x="5659525" y="3033425"/>
            <a:ext cx="11523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Unrolled Image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+ Images</a:t>
            </a:r>
            <a:endParaRPr/>
          </a:p>
        </p:txBody>
      </p:sp>
      <p:sp>
        <p:nvSpPr>
          <p:cNvPr id="218" name="Google Shape;218;p28"/>
          <p:cNvSpPr txBox="1"/>
          <p:nvPr>
            <p:ph idx="1" type="body"/>
          </p:nvPr>
        </p:nvSpPr>
        <p:spPr>
          <a:xfrm>
            <a:off x="3090625" y="575500"/>
            <a:ext cx="5596200" cy="20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Pros: Simple transformation (just a call to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reshape</a:t>
            </a:r>
            <a:r>
              <a:rPr lang="en"/>
              <a:t>!)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Cons: It loses the idea of “neighboring” pixels (up/down)</a:t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Most machine learning models don’t take position of the features into account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where more complex models like convolutional neural networks come in to encode that local information as features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0" name="Google Shape;2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7225" y="2500250"/>
            <a:ext cx="2249601" cy="224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8"/>
          <p:cNvSpPr txBox="1"/>
          <p:nvPr/>
        </p:nvSpPr>
        <p:spPr>
          <a:xfrm>
            <a:off x="3090625" y="2589100"/>
            <a:ext cx="2996700" cy="11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Despite these drawbacks, it can work in practice on some problems!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</a:t>
            </a:r>
            <a:endParaRPr/>
          </a:p>
        </p:txBody>
      </p:sp>
      <p:sp>
        <p:nvSpPr>
          <p:cNvPr id="227" name="Google Shape;227;p2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Based on how our brains </a:t>
            </a:r>
            <a:br>
              <a:rPr lang="en"/>
            </a:br>
            <a:r>
              <a:rPr lang="en"/>
              <a:t>work</a:t>
            </a:r>
            <a:endParaRPr/>
          </a:p>
        </p:txBody>
      </p:sp>
      <p:sp>
        <p:nvSpPr>
          <p:cNvPr id="228" name="Google Shape;228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9" name="Google Shape;22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7200" y="882312"/>
            <a:ext cx="2809627" cy="3378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urons In Brain GIFs - Find &amp; Share on GIPHY" id="230" name="Google Shape;23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0625" y="1862876"/>
            <a:ext cx="2520475" cy="141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